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37" r:id="rId1"/>
  </p:sldMasterIdLst>
  <p:notesMasterIdLst>
    <p:notesMasterId r:id="rId11"/>
  </p:notesMasterIdLst>
  <p:sldIdLst>
    <p:sldId id="256" r:id="rId2"/>
    <p:sldId id="258" r:id="rId3"/>
    <p:sldId id="260" r:id="rId4"/>
    <p:sldId id="261" r:id="rId5"/>
    <p:sldId id="263" r:id="rId6"/>
    <p:sldId id="275" r:id="rId7"/>
    <p:sldId id="262" r:id="rId8"/>
    <p:sldId id="265" r:id="rId9"/>
    <p:sldId id="267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876088F-BF71-4B34-8363-944C265C4470}">
  <a:tblStyle styleId="{B876088F-BF71-4B34-8363-944C265C447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2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6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a39e48574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a39e48574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a39e485748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a39e485748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9d319948b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9d319948b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a39e485748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a39e485748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a39e485748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a39e485748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ga39e48574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3" name="Google Shape;823;ga39e48574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2" name="Google Shape;842;ga39e485748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3" name="Google Shape;843;ga39e485748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ga39e485748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5" name="Google Shape;855;ga39e485748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" name="Google Shape;11;p2"/>
          <p:cNvSpPr txBox="1"/>
          <p:nvPr/>
        </p:nvSpPr>
        <p:spPr>
          <a:xfrm flipH="1">
            <a:off x="1375550" y="3092475"/>
            <a:ext cx="6393000" cy="67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6000">
              <a:solidFill>
                <a:srgbClr val="FFFFFF"/>
              </a:solidFill>
              <a:latin typeface="Squada One"/>
              <a:ea typeface="Squada One"/>
              <a:cs typeface="Squada One"/>
              <a:sym typeface="Squada One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" y="-399756"/>
            <a:ext cx="9144000" cy="4369387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2"/>
          <p:cNvSpPr txBox="1">
            <a:spLocks noGrp="1"/>
          </p:cNvSpPr>
          <p:nvPr>
            <p:ph type="title"/>
          </p:nvPr>
        </p:nvSpPr>
        <p:spPr>
          <a:xfrm>
            <a:off x="457200" y="2932650"/>
            <a:ext cx="8229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Squada One"/>
              <a:buNone/>
              <a:defRPr sz="30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457275" y="3192525"/>
            <a:ext cx="8229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3421663" y="3648350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421663" y="-58075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>
            <a:spLocks noGrp="1"/>
          </p:cNvSpPr>
          <p:nvPr>
            <p:ph type="ctrTitle"/>
          </p:nvPr>
        </p:nvSpPr>
        <p:spPr>
          <a:xfrm flipH="1">
            <a:off x="2359650" y="1400650"/>
            <a:ext cx="44247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1" name="Google Shape;141;p19"/>
          <p:cNvSpPr txBox="1">
            <a:spLocks noGrp="1"/>
          </p:cNvSpPr>
          <p:nvPr>
            <p:ph type="subTitle" idx="1"/>
          </p:nvPr>
        </p:nvSpPr>
        <p:spPr>
          <a:xfrm>
            <a:off x="2378700" y="2530005"/>
            <a:ext cx="43866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CUSTOM_25"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3" name="Google Shape;463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51926" y="-847134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4" name="Google Shape;464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559554" y="-846583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5" name="Google Shape;465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552472" y="2791087"/>
            <a:ext cx="3136825" cy="2830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6" name="Google Shape;466;p5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549518" y="2790536"/>
            <a:ext cx="3136825" cy="283035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50"/>
          <p:cNvSpPr txBox="1">
            <a:spLocks noGrp="1"/>
          </p:cNvSpPr>
          <p:nvPr>
            <p:ph type="ctrTitle"/>
          </p:nvPr>
        </p:nvSpPr>
        <p:spPr>
          <a:xfrm flipH="1">
            <a:off x="540000" y="452237"/>
            <a:ext cx="8064000" cy="6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1">
    <p:spTree>
      <p:nvGrpSpPr>
        <p:cNvPr id="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2" name="Google Shape;562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6843313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6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12" y="-9498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1_1"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5" name="Google Shape;565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7247964" y="3135292"/>
            <a:ext cx="2300675" cy="207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6" name="Google Shape;566;p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-984228" y="3055367"/>
            <a:ext cx="2300675" cy="207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4297175" y="2355550"/>
            <a:ext cx="4299000" cy="65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2" hasCustomPrompt="1"/>
          </p:nvPr>
        </p:nvSpPr>
        <p:spPr>
          <a:xfrm>
            <a:off x="4297175" y="1317160"/>
            <a:ext cx="4299000" cy="10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4297175" y="2900355"/>
            <a:ext cx="4299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pic>
        <p:nvPicPr>
          <p:cNvPr id="20" name="Google Shape;20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1"/>
          </p:nvPr>
        </p:nvSpPr>
        <p:spPr>
          <a:xfrm>
            <a:off x="2336850" y="2792565"/>
            <a:ext cx="20856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ubTitle" idx="2"/>
          </p:nvPr>
        </p:nvSpPr>
        <p:spPr>
          <a:xfrm>
            <a:off x="4721650" y="2781757"/>
            <a:ext cx="20856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ctrTitle"/>
          </p:nvPr>
        </p:nvSpPr>
        <p:spPr>
          <a:xfrm flipH="1">
            <a:off x="4721600" y="462755"/>
            <a:ext cx="3673200" cy="130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ctrTitle" idx="3"/>
          </p:nvPr>
        </p:nvSpPr>
        <p:spPr>
          <a:xfrm>
            <a:off x="2229313" y="2629926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ctrTitle" idx="4"/>
          </p:nvPr>
        </p:nvSpPr>
        <p:spPr>
          <a:xfrm>
            <a:off x="4572000" y="2629926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35" name="Google Shape;3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2300675" cy="20759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5"/>
          <p:cNvSpPr/>
          <p:nvPr/>
        </p:nvSpPr>
        <p:spPr>
          <a:xfrm rot="5400000">
            <a:off x="2050488" y="1999184"/>
            <a:ext cx="2658200" cy="2384800"/>
          </a:xfrm>
          <a:prstGeom prst="flowChartPreparation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 rot="5400000">
            <a:off x="4435288" y="1999174"/>
            <a:ext cx="2658200" cy="2384800"/>
          </a:xfrm>
          <a:prstGeom prst="flowChartPreparation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9215"/>
                </a:srgbClr>
              </a:gs>
            </a:gsLst>
            <a:path path="circle">
              <a:fillToRect l="50000" t="50000" r="50000" b="50000"/>
            </a:path>
            <a:tileRect/>
          </a:gradFill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6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ctrTitle"/>
          </p:nvPr>
        </p:nvSpPr>
        <p:spPr>
          <a:xfrm>
            <a:off x="1690457" y="2052406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subTitle" idx="1"/>
          </p:nvPr>
        </p:nvSpPr>
        <p:spPr>
          <a:xfrm>
            <a:off x="2051807" y="2538657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ctrTitle" idx="2"/>
          </p:nvPr>
        </p:nvSpPr>
        <p:spPr>
          <a:xfrm>
            <a:off x="1690457" y="359953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subTitle" idx="3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ctrTitle" idx="4"/>
          </p:nvPr>
        </p:nvSpPr>
        <p:spPr>
          <a:xfrm>
            <a:off x="4824357" y="2052406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5"/>
          </p:nvPr>
        </p:nvSpPr>
        <p:spPr>
          <a:xfrm>
            <a:off x="5185707" y="2538657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ctrTitle" idx="6"/>
          </p:nvPr>
        </p:nvSpPr>
        <p:spPr>
          <a:xfrm>
            <a:off x="4824357" y="359953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title" idx="9" hasCustomPrompt="1"/>
          </p:nvPr>
        </p:nvSpPr>
        <p:spPr>
          <a:xfrm>
            <a:off x="2128157" y="155563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>
            <a:spLocks noGrp="1"/>
          </p:cNvSpPr>
          <p:nvPr>
            <p:ph type="title" idx="13" hasCustomPrompt="1"/>
          </p:nvPr>
        </p:nvSpPr>
        <p:spPr>
          <a:xfrm>
            <a:off x="2128157" y="30740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3"/>
          <p:cNvSpPr txBox="1">
            <a:spLocks noGrp="1"/>
          </p:cNvSpPr>
          <p:nvPr>
            <p:ph type="title" idx="14" hasCustomPrompt="1"/>
          </p:nvPr>
        </p:nvSpPr>
        <p:spPr>
          <a:xfrm>
            <a:off x="5262057" y="155563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3"/>
          <p:cNvSpPr txBox="1">
            <a:spLocks noGrp="1"/>
          </p:cNvSpPr>
          <p:nvPr>
            <p:ph type="title" idx="15" hasCustomPrompt="1"/>
          </p:nvPr>
        </p:nvSpPr>
        <p:spPr>
          <a:xfrm>
            <a:off x="5262057" y="30740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8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subTitle" idx="1"/>
          </p:nvPr>
        </p:nvSpPr>
        <p:spPr>
          <a:xfrm>
            <a:off x="2722955" y="3329200"/>
            <a:ext cx="36981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>
            <a:endParaRPr/>
          </a:p>
        </p:txBody>
      </p:sp>
      <p:sp>
        <p:nvSpPr>
          <p:cNvPr id="116" name="Google Shape;116;p15"/>
          <p:cNvSpPr txBox="1">
            <a:spLocks noGrp="1"/>
          </p:cNvSpPr>
          <p:nvPr>
            <p:ph type="ctrTitle"/>
          </p:nvPr>
        </p:nvSpPr>
        <p:spPr>
          <a:xfrm>
            <a:off x="1710150" y="1328125"/>
            <a:ext cx="5723700" cy="18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17" name="Google Shape;117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079774" y="-405667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988976" y="2112358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32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>
            <a:spLocks noGrp="1"/>
          </p:cNvSpPr>
          <p:nvPr>
            <p:ph type="subTitle" idx="1"/>
          </p:nvPr>
        </p:nvSpPr>
        <p:spPr>
          <a:xfrm>
            <a:off x="4511650" y="3131900"/>
            <a:ext cx="37179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-"/>
              <a:defRPr sz="1000"/>
            </a:lvl9pPr>
          </a:lstStyle>
          <a:p>
            <a:endParaRPr/>
          </a:p>
        </p:txBody>
      </p:sp>
      <p:sp>
        <p:nvSpPr>
          <p:cNvPr id="121" name="Google Shape;121;p16"/>
          <p:cNvSpPr txBox="1">
            <a:spLocks noGrp="1"/>
          </p:cNvSpPr>
          <p:nvPr>
            <p:ph type="ctrTitle"/>
          </p:nvPr>
        </p:nvSpPr>
        <p:spPr>
          <a:xfrm>
            <a:off x="4511650" y="1054625"/>
            <a:ext cx="3717900" cy="186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3400"/>
              </a:spcBef>
              <a:spcAft>
                <a:spcPts val="0"/>
              </a:spcAft>
              <a:buSzPts val="36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pic>
        <p:nvPicPr>
          <p:cNvPr id="122" name="Google Shape;12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CUSTOM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6176" y="-501681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 flipH="1">
            <a:off x="10" y="2213744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25110" y="-501568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10800000">
            <a:off x="5341276" y="2213857"/>
            <a:ext cx="3802725" cy="343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7"/>
          <p:cNvSpPr txBox="1">
            <a:spLocks noGrp="1"/>
          </p:cNvSpPr>
          <p:nvPr>
            <p:ph type="ctrTitle"/>
          </p:nvPr>
        </p:nvSpPr>
        <p:spPr>
          <a:xfrm>
            <a:off x="2422500" y="2348625"/>
            <a:ext cx="42990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 idx="2" hasCustomPrompt="1"/>
          </p:nvPr>
        </p:nvSpPr>
        <p:spPr>
          <a:xfrm>
            <a:off x="2422500" y="1296000"/>
            <a:ext cx="4299000" cy="10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31" name="Google Shape;131;p17"/>
          <p:cNvSpPr txBox="1">
            <a:spLocks noGrp="1"/>
          </p:cNvSpPr>
          <p:nvPr>
            <p:ph type="subTitle" idx="1"/>
          </p:nvPr>
        </p:nvSpPr>
        <p:spPr>
          <a:xfrm>
            <a:off x="2422500" y="2893425"/>
            <a:ext cx="4299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2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>
            <a:spLocks noGrp="1"/>
          </p:cNvSpPr>
          <p:nvPr>
            <p:ph type="subTitle" idx="1"/>
          </p:nvPr>
        </p:nvSpPr>
        <p:spPr>
          <a:xfrm>
            <a:off x="3143300" y="1928850"/>
            <a:ext cx="285750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ctrTitle"/>
          </p:nvPr>
        </p:nvSpPr>
        <p:spPr>
          <a:xfrm flipH="1">
            <a:off x="2876000" y="709650"/>
            <a:ext cx="3392100" cy="83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5341288" y="2866980"/>
            <a:ext cx="3802725" cy="343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2" y="2868654"/>
            <a:ext cx="3802725" cy="343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540001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4450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quada One"/>
              <a:buNone/>
              <a:defRPr sz="30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2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Condensed Light"/>
              <a:buChar char="●"/>
              <a:defRPr sz="1800"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●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oboto Condensed Light"/>
              <a:buChar char="○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Roboto Condensed Light"/>
              <a:buChar char="■"/>
              <a:defRPr>
                <a:solidFill>
                  <a:schemeClr val="lt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96" r:id="rId11"/>
    <p:sldLayoutId id="2147483709" r:id="rId12"/>
    <p:sldLayoutId id="214748371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p94"/>
          <p:cNvSpPr txBox="1">
            <a:spLocks noGrp="1"/>
          </p:cNvSpPr>
          <p:nvPr>
            <p:ph type="title"/>
          </p:nvPr>
        </p:nvSpPr>
        <p:spPr>
          <a:xfrm>
            <a:off x="512693" y="1951748"/>
            <a:ext cx="8229600" cy="51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atinLnBrk="1"/>
            <a:br>
              <a:rPr lang="zh-CN" altLang="en-US" sz="2800" dirty="0"/>
            </a:br>
            <a:r>
              <a:rPr lang="zh-CN" altLang="en-US" sz="2400" dirty="0"/>
              <a:t>基于</a:t>
            </a:r>
            <a:r>
              <a:rPr lang="en-US" altLang="zh-CN" sz="2400" dirty="0" err="1"/>
              <a:t>OpenDigger</a:t>
            </a:r>
            <a:r>
              <a:rPr lang="zh-CN" altLang="en-US" sz="2400" dirty="0"/>
              <a:t>的开源项目智能推荐与健康评估系统</a:t>
            </a:r>
            <a:br>
              <a:rPr lang="zh-CN" altLang="en-US" sz="2400" dirty="0"/>
            </a:br>
            <a:r>
              <a:rPr lang="en-US" altLang="zh-CN" sz="2400" dirty="0"/>
              <a:t>OpenSODA2025 </a:t>
            </a:r>
            <a:r>
              <a:rPr lang="zh-CN" altLang="en-US" sz="2400" dirty="0"/>
              <a:t>初赛设计方案</a:t>
            </a:r>
            <a:endParaRPr sz="2400" dirty="0"/>
          </a:p>
        </p:txBody>
      </p:sp>
      <p:sp>
        <p:nvSpPr>
          <p:cNvPr id="766" name="Google Shape;766;p94"/>
          <p:cNvSpPr txBox="1">
            <a:spLocks noGrp="1"/>
          </p:cNvSpPr>
          <p:nvPr>
            <p:ph type="subTitle" idx="1"/>
          </p:nvPr>
        </p:nvSpPr>
        <p:spPr>
          <a:xfrm>
            <a:off x="457275" y="3649725"/>
            <a:ext cx="8229600" cy="41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sz="1800" dirty="0"/>
              <a:t>                                                          队伍名称：在思考</a:t>
            </a:r>
            <a:endParaRPr lang="en-US" altLang="zh-CN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sz="1800" dirty="0"/>
              <a:t>                                                          队员：陆奕安</a:t>
            </a:r>
            <a:endParaRPr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p96"/>
          <p:cNvSpPr txBox="1">
            <a:spLocks noGrp="1"/>
          </p:cNvSpPr>
          <p:nvPr>
            <p:ph type="ctrTitle" idx="4"/>
          </p:nvPr>
        </p:nvSpPr>
        <p:spPr>
          <a:xfrm>
            <a:off x="4757345" y="2061613"/>
            <a:ext cx="2787346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zh-CN" altLang="en-US" dirty="0"/>
              <a:t>利用</a:t>
            </a:r>
            <a:r>
              <a:rPr lang="en-US" altLang="zh-CN" dirty="0"/>
              <a:t>top300_metrics</a:t>
            </a:r>
            <a:r>
              <a:rPr lang="zh-CN" altLang="en-US" dirty="0"/>
              <a:t>开源数据</a:t>
            </a:r>
            <a:endParaRPr dirty="0"/>
          </a:p>
        </p:txBody>
      </p:sp>
      <p:sp>
        <p:nvSpPr>
          <p:cNvPr id="778" name="Google Shape;778;p96"/>
          <p:cNvSpPr txBox="1">
            <a:spLocks noGrp="1"/>
          </p:cNvSpPr>
          <p:nvPr>
            <p:ph type="subTitle" idx="3"/>
          </p:nvPr>
        </p:nvSpPr>
        <p:spPr>
          <a:xfrm>
            <a:off x="20518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zh-CN" altLang="en-US" dirty="0"/>
              <a:t>健康度 </a:t>
            </a:r>
            <a:r>
              <a:rPr lang="en-US" altLang="zh-CN" dirty="0"/>
              <a:t>+ </a:t>
            </a:r>
            <a:r>
              <a:rPr lang="zh-CN" altLang="en-US" dirty="0"/>
              <a:t>技能匹配 </a:t>
            </a:r>
            <a:r>
              <a:rPr lang="en-US" altLang="zh-CN" dirty="0"/>
              <a:t>+ </a:t>
            </a:r>
            <a:r>
              <a:rPr lang="zh-CN" altLang="en-US" dirty="0"/>
              <a:t>领域偏好 </a:t>
            </a:r>
            <a:r>
              <a:rPr lang="en-US" altLang="zh-CN" dirty="0"/>
              <a:t>+ </a:t>
            </a:r>
            <a:r>
              <a:rPr lang="zh-CN" altLang="en-US" dirty="0"/>
              <a:t>难度适配</a:t>
            </a:r>
            <a:endParaRPr dirty="0"/>
          </a:p>
        </p:txBody>
      </p:sp>
      <p:sp>
        <p:nvSpPr>
          <p:cNvPr id="779" name="Google Shape;779;p96"/>
          <p:cNvSpPr txBox="1">
            <a:spLocks noGrp="1"/>
          </p:cNvSpPr>
          <p:nvPr>
            <p:ph type="ctrTitle"/>
          </p:nvPr>
        </p:nvSpPr>
        <p:spPr>
          <a:xfrm>
            <a:off x="1757457" y="2059400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利用</a:t>
            </a:r>
            <a:r>
              <a:rPr lang="en-US" altLang="zh-CN" dirty="0" err="1"/>
              <a:t>OpenDigger</a:t>
            </a:r>
            <a:r>
              <a:rPr lang="zh-CN" altLang="en-US" dirty="0"/>
              <a:t>核心数据</a:t>
            </a:r>
            <a:endParaRPr dirty="0"/>
          </a:p>
        </p:txBody>
      </p:sp>
      <p:sp>
        <p:nvSpPr>
          <p:cNvPr id="780" name="Google Shape;780;p96"/>
          <p:cNvSpPr txBox="1">
            <a:spLocks noGrp="1"/>
          </p:cNvSpPr>
          <p:nvPr>
            <p:ph type="subTitle" idx="1"/>
          </p:nvPr>
        </p:nvSpPr>
        <p:spPr>
          <a:xfrm>
            <a:off x="1934761" y="2563168"/>
            <a:ext cx="2140591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zh-CN" altLang="en-US" dirty="0"/>
              <a:t>将</a:t>
            </a:r>
            <a:r>
              <a:rPr lang="en-US" dirty="0" err="1"/>
              <a:t>OpenRank</a:t>
            </a:r>
            <a:r>
              <a:rPr lang="en-US" dirty="0"/>
              <a:t>/Activity</a:t>
            </a:r>
            <a:r>
              <a:rPr lang="zh-CN" altLang="en-US" dirty="0"/>
              <a:t>转化为可计算的“健康度分数”</a:t>
            </a:r>
            <a:endParaRPr dirty="0"/>
          </a:p>
        </p:txBody>
      </p:sp>
      <p:sp>
        <p:nvSpPr>
          <p:cNvPr id="781" name="Google Shape;781;p96"/>
          <p:cNvSpPr txBox="1">
            <a:spLocks noGrp="1"/>
          </p:cNvSpPr>
          <p:nvPr>
            <p:ph type="ctrTitle" idx="2"/>
          </p:nvPr>
        </p:nvSpPr>
        <p:spPr>
          <a:xfrm>
            <a:off x="1690457" y="359953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深度推荐方式</a:t>
            </a:r>
            <a:endParaRPr dirty="0"/>
          </a:p>
        </p:txBody>
      </p:sp>
      <p:sp>
        <p:nvSpPr>
          <p:cNvPr id="782" name="Google Shape;782;p96"/>
          <p:cNvSpPr txBox="1">
            <a:spLocks noGrp="1"/>
          </p:cNvSpPr>
          <p:nvPr>
            <p:ph type="subTitle" idx="5"/>
          </p:nvPr>
        </p:nvSpPr>
        <p:spPr>
          <a:xfrm>
            <a:off x="5185707" y="2538657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zh-CN" altLang="en-US" dirty="0"/>
              <a:t>让开源数据从“展示层”进入“决策层”</a:t>
            </a:r>
            <a:endParaRPr dirty="0"/>
          </a:p>
        </p:txBody>
      </p:sp>
      <p:sp>
        <p:nvSpPr>
          <p:cNvPr id="783" name="Google Shape;783;p96"/>
          <p:cNvSpPr txBox="1">
            <a:spLocks noGrp="1"/>
          </p:cNvSpPr>
          <p:nvPr>
            <p:ph type="ctrTitle" idx="6"/>
          </p:nvPr>
        </p:nvSpPr>
        <p:spPr>
          <a:xfrm>
            <a:off x="4824357" y="3599531"/>
            <a:ext cx="2629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最终目标</a:t>
            </a:r>
            <a:endParaRPr dirty="0"/>
          </a:p>
        </p:txBody>
      </p:sp>
      <p:sp>
        <p:nvSpPr>
          <p:cNvPr id="784" name="Google Shape;784;p96"/>
          <p:cNvSpPr txBox="1">
            <a:spLocks noGrp="1"/>
          </p:cNvSpPr>
          <p:nvPr>
            <p:ph type="subTitle" idx="7"/>
          </p:nvPr>
        </p:nvSpPr>
        <p:spPr>
          <a:xfrm>
            <a:off x="5185707" y="4048600"/>
            <a:ext cx="19065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zh-CN" altLang="en-US" dirty="0"/>
              <a:t>为开发者推荐“既匹配又健康”的开源项目</a:t>
            </a:r>
            <a:endParaRPr dirty="0"/>
          </a:p>
        </p:txBody>
      </p:sp>
      <p:sp>
        <p:nvSpPr>
          <p:cNvPr id="785" name="Google Shape;785;p96"/>
          <p:cNvSpPr txBox="1">
            <a:spLocks noGrp="1"/>
          </p:cNvSpPr>
          <p:nvPr>
            <p:ph type="ctrTitle" idx="8"/>
          </p:nvPr>
        </p:nvSpPr>
        <p:spPr>
          <a:xfrm>
            <a:off x="1122278" y="401450"/>
            <a:ext cx="68994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zh-CN" altLang="en-US" dirty="0"/>
              <a:t>设计愿景：让开源项目发现更智能、更健康</a:t>
            </a:r>
            <a:endParaRPr dirty="0"/>
          </a:p>
        </p:txBody>
      </p:sp>
      <p:sp>
        <p:nvSpPr>
          <p:cNvPr id="786" name="Google Shape;786;p96"/>
          <p:cNvSpPr txBox="1">
            <a:spLocks noGrp="1"/>
          </p:cNvSpPr>
          <p:nvPr>
            <p:ph type="title" idx="9"/>
          </p:nvPr>
        </p:nvSpPr>
        <p:spPr>
          <a:xfrm>
            <a:off x="2128157" y="155563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787" name="Google Shape;787;p96"/>
          <p:cNvSpPr txBox="1">
            <a:spLocks noGrp="1"/>
          </p:cNvSpPr>
          <p:nvPr>
            <p:ph type="title" idx="13"/>
          </p:nvPr>
        </p:nvSpPr>
        <p:spPr>
          <a:xfrm>
            <a:off x="2128157" y="30740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788" name="Google Shape;788;p96"/>
          <p:cNvSpPr txBox="1">
            <a:spLocks noGrp="1"/>
          </p:cNvSpPr>
          <p:nvPr>
            <p:ph type="title" idx="14"/>
          </p:nvPr>
        </p:nvSpPr>
        <p:spPr>
          <a:xfrm>
            <a:off x="5262057" y="1555631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789" name="Google Shape;789;p96"/>
          <p:cNvSpPr txBox="1">
            <a:spLocks noGrp="1"/>
          </p:cNvSpPr>
          <p:nvPr>
            <p:ph type="title" idx="15"/>
          </p:nvPr>
        </p:nvSpPr>
        <p:spPr>
          <a:xfrm>
            <a:off x="5262057" y="3074022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cxnSp>
        <p:nvCxnSpPr>
          <p:cNvPr id="790" name="Google Shape;790;p96"/>
          <p:cNvCxnSpPr/>
          <p:nvPr/>
        </p:nvCxnSpPr>
        <p:spPr>
          <a:xfrm>
            <a:off x="2273400" y="2166163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1" name="Google Shape;791;p96"/>
          <p:cNvCxnSpPr/>
          <p:nvPr/>
        </p:nvCxnSpPr>
        <p:spPr>
          <a:xfrm>
            <a:off x="2273400" y="3699378"/>
            <a:ext cx="4597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7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7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7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4" name="Google Shape;814;p98"/>
          <p:cNvSpPr txBox="1">
            <a:spLocks noGrp="1"/>
          </p:cNvSpPr>
          <p:nvPr>
            <p:ph type="ctrTitle"/>
          </p:nvPr>
        </p:nvSpPr>
        <p:spPr>
          <a:xfrm>
            <a:off x="6338325" y="56794"/>
            <a:ext cx="2419469" cy="86328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zh-CN" altLang="en-US" dirty="0"/>
              <a:t>系统架构：三层深度集成框架</a:t>
            </a:r>
            <a:endParaRPr dirty="0"/>
          </a:p>
        </p:txBody>
      </p:sp>
      <p:pic>
        <p:nvPicPr>
          <p:cNvPr id="18" name="图片 17" descr="图示&#10;&#10;AI 生成的内容可能不正确。">
            <a:extLst>
              <a:ext uri="{FF2B5EF4-FFF2-40B4-BE49-F238E27FC236}">
                <a16:creationId xmlns:a16="http://schemas.microsoft.com/office/drawing/2014/main" id="{8133E833-6E38-EDF7-3A1D-907FCB470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783" y="274924"/>
            <a:ext cx="5804452" cy="4593652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B12F1BF2-4F05-28C8-D6B9-F59AD805CA8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6407" y="1324484"/>
            <a:ext cx="2948949" cy="152094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D6473C0-3C8E-B241-2538-0FB06A21336D}"/>
              </a:ext>
            </a:extLst>
          </p:cNvPr>
          <p:cNvSpPr txBox="1"/>
          <p:nvPr/>
        </p:nvSpPr>
        <p:spPr>
          <a:xfrm>
            <a:off x="4141832" y="300119"/>
            <a:ext cx="49210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err="1"/>
              <a:t>OpenDigger</a:t>
            </a:r>
            <a:r>
              <a:rPr lang="zh-CN" altLang="en-US" sz="2400" dirty="0"/>
              <a:t>在系统中扮演核心角色</a:t>
            </a:r>
          </a:p>
        </p:txBody>
      </p:sp>
      <p:pic>
        <p:nvPicPr>
          <p:cNvPr id="7" name="图片 6" descr="文本&#10;&#10;AI 生成的内容可能不正确。">
            <a:extLst>
              <a:ext uri="{FF2B5EF4-FFF2-40B4-BE49-F238E27FC236}">
                <a16:creationId xmlns:a16="http://schemas.microsoft.com/office/drawing/2014/main" id="{376BF92A-2CF0-2DE5-D5E8-79F04E56F2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0748" y="877288"/>
            <a:ext cx="5002168" cy="40888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101"/>
          <p:cNvSpPr txBox="1">
            <a:spLocks noGrp="1"/>
          </p:cNvSpPr>
          <p:nvPr>
            <p:ph type="subTitle" idx="1"/>
          </p:nvPr>
        </p:nvSpPr>
        <p:spPr>
          <a:xfrm>
            <a:off x="2422500" y="2893425"/>
            <a:ext cx="4299000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Here you could describe the topic of the section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101"/>
          <p:cNvSpPr txBox="1">
            <a:spLocks noGrp="1"/>
          </p:cNvSpPr>
          <p:nvPr>
            <p:ph type="ctrTitle"/>
          </p:nvPr>
        </p:nvSpPr>
        <p:spPr>
          <a:xfrm>
            <a:off x="2422500" y="2348625"/>
            <a:ext cx="4299000" cy="66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PROBLEM VS. SOLUTION</a:t>
            </a:r>
            <a:endParaRPr/>
          </a:p>
        </p:txBody>
      </p:sp>
      <p:sp>
        <p:nvSpPr>
          <p:cNvPr id="834" name="Google Shape;834;p101"/>
          <p:cNvSpPr txBox="1">
            <a:spLocks noGrp="1"/>
          </p:cNvSpPr>
          <p:nvPr>
            <p:ph type="title" idx="2"/>
          </p:nvPr>
        </p:nvSpPr>
        <p:spPr>
          <a:xfrm>
            <a:off x="2008143" y="-155891"/>
            <a:ext cx="5036787" cy="10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sz="2000" dirty="0"/>
              <a:t>为什么这么看重</a:t>
            </a:r>
            <a:r>
              <a:rPr lang="en-US" altLang="zh-CN" sz="2000" dirty="0" err="1"/>
              <a:t>OpenRank</a:t>
            </a:r>
            <a:r>
              <a:rPr lang="zh-CN" altLang="en-US" sz="2000" dirty="0"/>
              <a:t>和</a:t>
            </a:r>
            <a:r>
              <a:rPr lang="en-US" altLang="zh-CN" sz="2000" dirty="0"/>
              <a:t>Activity</a:t>
            </a:r>
            <a:r>
              <a:rPr lang="zh-CN" altLang="en-US" sz="2000" dirty="0"/>
              <a:t>指标？</a:t>
            </a:r>
            <a:endParaRPr sz="2000" dirty="0"/>
          </a:p>
        </p:txBody>
      </p:sp>
      <p:pic>
        <p:nvPicPr>
          <p:cNvPr id="3" name="图片 2" descr="图表, 雷达图, 旭日形&#10;&#10;AI 生成的内容可能不正确。">
            <a:extLst>
              <a:ext uri="{FF2B5EF4-FFF2-40B4-BE49-F238E27FC236}">
                <a16:creationId xmlns:a16="http://schemas.microsoft.com/office/drawing/2014/main" id="{2EC65BB8-B433-4AC1-09AB-C58D9A877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681" y="577933"/>
            <a:ext cx="5897994" cy="3114502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C3F1459-629D-EF06-A3F5-DC8139982FBB}"/>
              </a:ext>
            </a:extLst>
          </p:cNvPr>
          <p:cNvSpPr txBox="1"/>
          <p:nvPr/>
        </p:nvSpPr>
        <p:spPr>
          <a:xfrm>
            <a:off x="2122152" y="3692435"/>
            <a:ext cx="48712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>
                <a:solidFill>
                  <a:schemeClr val="bg1"/>
                </a:solidFill>
              </a:rPr>
              <a:t>OpenRank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zh-CN" altLang="en-US" dirty="0">
                <a:solidFill>
                  <a:schemeClr val="bg1"/>
                </a:solidFill>
              </a:rPr>
              <a:t>是 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zh-CN" altLang="en-US" dirty="0">
                <a:solidFill>
                  <a:schemeClr val="bg1"/>
                </a:solidFill>
              </a:rPr>
              <a:t>结果指标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：衡量项目的最终影响力和行业地位，是资源分配、优先级排序的核心依据。</a:t>
            </a:r>
          </a:p>
          <a:p>
            <a:r>
              <a:rPr lang="en-US" altLang="zh-CN" dirty="0">
                <a:solidFill>
                  <a:schemeClr val="bg1"/>
                </a:solidFill>
              </a:rPr>
              <a:t>Activity </a:t>
            </a:r>
            <a:r>
              <a:rPr lang="zh-CN" altLang="en-US" dirty="0">
                <a:solidFill>
                  <a:schemeClr val="bg1"/>
                </a:solidFill>
              </a:rPr>
              <a:t>是 </a:t>
            </a:r>
            <a:r>
              <a:rPr lang="en-US" altLang="zh-CN" dirty="0">
                <a:solidFill>
                  <a:schemeClr val="bg1"/>
                </a:solidFill>
              </a:rPr>
              <a:t>“</a:t>
            </a:r>
            <a:r>
              <a:rPr lang="zh-CN" altLang="en-US" dirty="0">
                <a:solidFill>
                  <a:schemeClr val="bg1"/>
                </a:solidFill>
              </a:rPr>
              <a:t>过程指标</a:t>
            </a:r>
            <a:r>
              <a:rPr lang="en-US" altLang="zh-CN" dirty="0">
                <a:solidFill>
                  <a:schemeClr val="bg1"/>
                </a:solidFill>
              </a:rPr>
              <a:t>”</a:t>
            </a:r>
            <a:r>
              <a:rPr lang="zh-CN" altLang="en-US" dirty="0">
                <a:solidFill>
                  <a:schemeClr val="bg1"/>
                </a:solidFill>
              </a:rPr>
              <a:t>：监测项目的运营状态和发展趋势，是风险预警、潜力识别的关键抓手。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zh-CN" altLang="en-US" dirty="0">
                <a:solidFill>
                  <a:schemeClr val="bg1"/>
                </a:solidFill>
              </a:rPr>
              <a:t>二者的结合使用，能帮助人们全方面掌握项目生态，是开源项目管理中不可替代的核心量化工具。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1" name="Google Shape;961;p113"/>
          <p:cNvSpPr txBox="1">
            <a:spLocks noGrp="1"/>
          </p:cNvSpPr>
          <p:nvPr>
            <p:ph type="ctrTitle"/>
          </p:nvPr>
        </p:nvSpPr>
        <p:spPr>
          <a:xfrm flipH="1">
            <a:off x="149629" y="44786"/>
            <a:ext cx="4347595" cy="13517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关键技术实现方案：用户唯一性画像算法</a:t>
            </a:r>
          </a:p>
        </p:txBody>
      </p:sp>
      <p:sp>
        <p:nvSpPr>
          <p:cNvPr id="962" name="Google Shape;962;p113"/>
          <p:cNvSpPr txBox="1">
            <a:spLocks noGrp="1"/>
          </p:cNvSpPr>
          <p:nvPr>
            <p:ph type="subTitle" idx="1"/>
          </p:nvPr>
        </p:nvSpPr>
        <p:spPr>
          <a:xfrm>
            <a:off x="2336850" y="2792565"/>
            <a:ext cx="20856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zh-CN" altLang="en-US" dirty="0"/>
              <a:t>通过用户种子 </a:t>
            </a:r>
            <a:r>
              <a:rPr lang="en-US" altLang="zh-CN" dirty="0"/>
              <a:t>+ </a:t>
            </a:r>
            <a:r>
              <a:rPr lang="zh-CN" altLang="en-US" dirty="0"/>
              <a:t>随机偏移确保每个用户的画像都唯一</a:t>
            </a:r>
            <a:endParaRPr lang="en-US" dirty="0"/>
          </a:p>
        </p:txBody>
      </p:sp>
      <p:sp>
        <p:nvSpPr>
          <p:cNvPr id="963" name="Google Shape;963;p113"/>
          <p:cNvSpPr txBox="1">
            <a:spLocks noGrp="1"/>
          </p:cNvSpPr>
          <p:nvPr>
            <p:ph type="subTitle" idx="2"/>
          </p:nvPr>
        </p:nvSpPr>
        <p:spPr>
          <a:xfrm>
            <a:off x="4721650" y="2781757"/>
            <a:ext cx="2085600" cy="119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Venus has a beautiful name and is the second planet from the Sun</a:t>
            </a:r>
            <a:endParaRPr lang="en-US" dirty="0"/>
          </a:p>
        </p:txBody>
      </p:sp>
      <p:sp>
        <p:nvSpPr>
          <p:cNvPr id="964" name="Google Shape;964;p113"/>
          <p:cNvSpPr txBox="1">
            <a:spLocks noGrp="1"/>
          </p:cNvSpPr>
          <p:nvPr>
            <p:ph type="ctrTitle" idx="3"/>
          </p:nvPr>
        </p:nvSpPr>
        <p:spPr>
          <a:xfrm>
            <a:off x="2229313" y="2629926"/>
            <a:ext cx="2300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核心特色</a:t>
            </a:r>
            <a:endParaRPr lang="en-US" dirty="0"/>
          </a:p>
        </p:txBody>
      </p:sp>
      <p:sp>
        <p:nvSpPr>
          <p:cNvPr id="965" name="Google Shape;965;p113"/>
          <p:cNvSpPr txBox="1">
            <a:spLocks noGrp="1"/>
          </p:cNvSpPr>
          <p:nvPr>
            <p:ph type="ctrTitle" idx="4"/>
          </p:nvPr>
        </p:nvSpPr>
        <p:spPr>
          <a:xfrm>
            <a:off x="4572000" y="2629926"/>
            <a:ext cx="2384700" cy="26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US</a:t>
            </a:r>
          </a:p>
        </p:txBody>
      </p:sp>
      <p:pic>
        <p:nvPicPr>
          <p:cNvPr id="8" name="图片 7" descr="文本&#10;&#10;AI 生成的内容可能不正确。">
            <a:extLst>
              <a:ext uri="{FF2B5EF4-FFF2-40B4-BE49-F238E27FC236}">
                <a16:creationId xmlns:a16="http://schemas.microsoft.com/office/drawing/2014/main" id="{5C95222B-87C5-C4F3-F5AC-2CCD00A020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9062"/>
            <a:ext cx="3211058" cy="498172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58C1999E-E3F5-1BB4-23E3-6231BB96A755}"/>
              </a:ext>
            </a:extLst>
          </p:cNvPr>
          <p:cNvSpPr txBox="1"/>
          <p:nvPr/>
        </p:nvSpPr>
        <p:spPr>
          <a:xfrm>
            <a:off x="7857834" y="2260593"/>
            <a:ext cx="128616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原代码太长，故用伪代码展示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" name="Google Shape;825;p100"/>
          <p:cNvSpPr txBox="1">
            <a:spLocks noGrp="1"/>
          </p:cNvSpPr>
          <p:nvPr>
            <p:ph type="subTitle" idx="1"/>
          </p:nvPr>
        </p:nvSpPr>
        <p:spPr>
          <a:xfrm>
            <a:off x="3923601" y="3593448"/>
            <a:ext cx="5015348" cy="3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/>
            <a:r>
              <a:rPr lang="zh-CN" altLang="en-US" dirty="0"/>
              <a:t>本方案是基于用户的技能、经验、偏好、行为的深度匹配，通过多种机制保证推荐多样性且推荐随用户技能和兴趣变化。</a:t>
            </a:r>
            <a:endParaRPr dirty="0"/>
          </a:p>
        </p:txBody>
      </p:sp>
      <p:sp>
        <p:nvSpPr>
          <p:cNvPr id="827" name="Google Shape;827;p100"/>
          <p:cNvSpPr txBox="1">
            <a:spLocks noGrp="1"/>
          </p:cNvSpPr>
          <p:nvPr>
            <p:ph type="title" idx="2"/>
          </p:nvPr>
        </p:nvSpPr>
        <p:spPr>
          <a:xfrm>
            <a:off x="4025625" y="-278884"/>
            <a:ext cx="4299000" cy="10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sz="2800" dirty="0"/>
              <a:t>关键技术实现方案</a:t>
            </a:r>
            <a:endParaRPr sz="2800" dirty="0"/>
          </a:p>
        </p:txBody>
      </p:sp>
      <p:pic>
        <p:nvPicPr>
          <p:cNvPr id="3" name="图片 2" descr="文本">
            <a:extLst>
              <a:ext uri="{FF2B5EF4-FFF2-40B4-BE49-F238E27FC236}">
                <a16:creationId xmlns:a16="http://schemas.microsoft.com/office/drawing/2014/main" id="{152F5BD0-6370-FAAA-13AB-94FADB5C7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4688" y="517234"/>
            <a:ext cx="4782589" cy="315399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8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6" name="Google Shape;846;p103"/>
          <p:cNvSpPr txBox="1">
            <a:spLocks noGrp="1"/>
          </p:cNvSpPr>
          <p:nvPr>
            <p:ph type="subTitle" idx="1"/>
          </p:nvPr>
        </p:nvSpPr>
        <p:spPr>
          <a:xfrm>
            <a:off x="2457963" y="161009"/>
            <a:ext cx="4415790" cy="5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zh-CN" altLang="en-US" sz="3200" dirty="0"/>
              <a:t>用户友好型的前端页面</a:t>
            </a:r>
            <a:endParaRPr sz="3200" dirty="0"/>
          </a:p>
        </p:txBody>
      </p:sp>
      <p:pic>
        <p:nvPicPr>
          <p:cNvPr id="5" name="图片 4" descr="电视游戏的萤幕截图&#10;&#10;AI 生成的内容可能不正确。">
            <a:extLst>
              <a:ext uri="{FF2B5EF4-FFF2-40B4-BE49-F238E27FC236}">
                <a16:creationId xmlns:a16="http://schemas.microsoft.com/office/drawing/2014/main" id="{2456E0EB-A775-D580-86D5-D29C2A084B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79" y="1072688"/>
            <a:ext cx="4250746" cy="2707761"/>
          </a:xfrm>
          <a:prstGeom prst="rect">
            <a:avLst/>
          </a:prstGeom>
        </p:spPr>
      </p:pic>
      <p:pic>
        <p:nvPicPr>
          <p:cNvPr id="10" name="图片 9" descr="电视游戏的萤幕截图&#10;&#10;AI 生成的内容可能不正确。">
            <a:extLst>
              <a:ext uri="{FF2B5EF4-FFF2-40B4-BE49-F238E27FC236}">
                <a16:creationId xmlns:a16="http://schemas.microsoft.com/office/drawing/2014/main" id="{A29451DF-2059-B8BF-3312-9B01EA28F9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072689"/>
            <a:ext cx="4436392" cy="27077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105"/>
          <p:cNvSpPr txBox="1">
            <a:spLocks noGrp="1"/>
          </p:cNvSpPr>
          <p:nvPr>
            <p:ph type="ctrTitle"/>
          </p:nvPr>
        </p:nvSpPr>
        <p:spPr>
          <a:xfrm flipH="1">
            <a:off x="2359650" y="2021334"/>
            <a:ext cx="4424700" cy="93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altLang="en-US" dirty="0"/>
              <a:t>感谢观看！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ch Startup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88D3CE"/>
      </a:accent1>
      <a:accent2>
        <a:srgbClr val="423864"/>
      </a:accent2>
      <a:accent3>
        <a:srgbClr val="78909C"/>
      </a:accent3>
      <a:accent4>
        <a:srgbClr val="88D3CE"/>
      </a:accent4>
      <a:accent5>
        <a:srgbClr val="0097A7"/>
      </a:accent5>
      <a:accent6>
        <a:srgbClr val="423864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307</Words>
  <Application>Microsoft Office PowerPoint</Application>
  <PresentationFormat>全屏显示(16:9)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Fira Sans Extra Condensed Medium</vt:lpstr>
      <vt:lpstr>Squada One</vt:lpstr>
      <vt:lpstr>Arial</vt:lpstr>
      <vt:lpstr>Roboto Condensed Light</vt:lpstr>
      <vt:lpstr>Tech Startup XL by Slidesgo</vt:lpstr>
      <vt:lpstr> 基于OpenDigger的开源项目智能推荐与健康评估系统 OpenSODA2025 初赛设计方案</vt:lpstr>
      <vt:lpstr>利用top300_metrics开源数据</vt:lpstr>
      <vt:lpstr>系统架构：三层深度集成框架</vt:lpstr>
      <vt:lpstr>PowerPoint 演示文稿</vt:lpstr>
      <vt:lpstr>PROBLEM VS. SOLUTION</vt:lpstr>
      <vt:lpstr>关键技术实现方案：用户唯一性画像算法</vt:lpstr>
      <vt:lpstr>关键技术实现方案</vt:lpstr>
      <vt:lpstr>PowerPoint 演示文稿</vt:lpstr>
      <vt:lpstr>感谢观看！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lee young</dc:creator>
  <cp:lastModifiedBy>young060817@outlook.com</cp:lastModifiedBy>
  <cp:revision>8</cp:revision>
  <dcterms:modified xsi:type="dcterms:W3CDTF">2025-12-28T07:16:10Z</dcterms:modified>
</cp:coreProperties>
</file>